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30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7" r:id="rId36"/>
    <p:sldId id="298" r:id="rId37"/>
    <p:sldId id="301" r:id="rId38"/>
    <p:sldId id="299" r:id="rId39"/>
  </p:sldIdLst>
  <p:sldSz cx="12192000" cy="6858000"/>
  <p:notesSz cx="6858000" cy="9144000"/>
  <p:embeddedFontLst>
    <p:embeddedFont>
      <p:font typeface="Bahnschrift SemiLight" panose="020B0502040204020203" pitchFamily="34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tIMLV7KNSOs2D9TauL/u/4J7u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637DFA-B8A3-47C9-A802-BA7EF1C0863C}" v="39" dt="2023-12-02T06:25:53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 Agnihotri" userId="f51c700d861e76ff" providerId="LiveId" clId="{A9637DFA-B8A3-47C9-A802-BA7EF1C0863C}"/>
    <pc:docChg chg="undo redo custSel addSld delSld modSld">
      <pc:chgData name="Tejas Agnihotri" userId="f51c700d861e76ff" providerId="LiveId" clId="{A9637DFA-B8A3-47C9-A802-BA7EF1C0863C}" dt="2023-12-02T06:26:49.991" v="285" actId="20577"/>
      <pc:docMkLst>
        <pc:docMk/>
      </pc:docMkLst>
      <pc:sldChg chg="modSp mod">
        <pc:chgData name="Tejas Agnihotri" userId="f51c700d861e76ff" providerId="LiveId" clId="{A9637DFA-B8A3-47C9-A802-BA7EF1C0863C}" dt="2023-12-02T06:25:53.357" v="271" actId="2711"/>
        <pc:sldMkLst>
          <pc:docMk/>
          <pc:sldMk cId="0" sldId="257"/>
        </pc:sldMkLst>
        <pc:spChg chg="mod">
          <ac:chgData name="Tejas Agnihotri" userId="f51c700d861e76ff" providerId="LiveId" clId="{A9637DFA-B8A3-47C9-A802-BA7EF1C0863C}" dt="2023-12-02T06:25:53.357" v="271" actId="2711"/>
          <ac:spMkLst>
            <pc:docMk/>
            <pc:sldMk cId="0" sldId="257"/>
            <ac:spMk id="257" creationId="{00000000-0000-0000-0000-000000000000}"/>
          </ac:spMkLst>
        </pc:spChg>
      </pc:sldChg>
      <pc:sldChg chg="modSp mod">
        <pc:chgData name="Tejas Agnihotri" userId="f51c700d861e76ff" providerId="LiveId" clId="{A9637DFA-B8A3-47C9-A802-BA7EF1C0863C}" dt="2023-12-02T06:15:47.158" v="192" actId="20577"/>
        <pc:sldMkLst>
          <pc:docMk/>
          <pc:sldMk cId="0" sldId="258"/>
        </pc:sldMkLst>
        <pc:spChg chg="mod">
          <ac:chgData name="Tejas Agnihotri" userId="f51c700d861e76ff" providerId="LiveId" clId="{A9637DFA-B8A3-47C9-A802-BA7EF1C0863C}" dt="2023-12-02T06:15:47.158" v="192" actId="20577"/>
          <ac:spMkLst>
            <pc:docMk/>
            <pc:sldMk cId="0" sldId="258"/>
            <ac:spMk id="263" creationId="{00000000-0000-0000-0000-000000000000}"/>
          </ac:spMkLst>
        </pc:spChg>
      </pc:sldChg>
      <pc:sldChg chg="modSp mod">
        <pc:chgData name="Tejas Agnihotri" userId="f51c700d861e76ff" providerId="LiveId" clId="{A9637DFA-B8A3-47C9-A802-BA7EF1C0863C}" dt="2023-12-02T06:16:26.042" v="218" actId="20577"/>
        <pc:sldMkLst>
          <pc:docMk/>
          <pc:sldMk cId="0" sldId="259"/>
        </pc:sldMkLst>
        <pc:spChg chg="mod">
          <ac:chgData name="Tejas Agnihotri" userId="f51c700d861e76ff" providerId="LiveId" clId="{A9637DFA-B8A3-47C9-A802-BA7EF1C0863C}" dt="2023-12-02T06:16:26.042" v="218" actId="20577"/>
          <ac:spMkLst>
            <pc:docMk/>
            <pc:sldMk cId="0" sldId="259"/>
            <ac:spMk id="269" creationId="{00000000-0000-0000-0000-000000000000}"/>
          </ac:spMkLst>
        </pc:spChg>
      </pc:sldChg>
      <pc:sldChg chg="modSp del mod">
        <pc:chgData name="Tejas Agnihotri" userId="f51c700d861e76ff" providerId="LiveId" clId="{A9637DFA-B8A3-47C9-A802-BA7EF1C0863C}" dt="2023-12-02T06:16:47.541" v="219" actId="47"/>
        <pc:sldMkLst>
          <pc:docMk/>
          <pc:sldMk cId="0" sldId="260"/>
        </pc:sldMkLst>
        <pc:spChg chg="mod">
          <ac:chgData name="Tejas Agnihotri" userId="f51c700d861e76ff" providerId="LiveId" clId="{A9637DFA-B8A3-47C9-A802-BA7EF1C0863C}" dt="2023-12-02T06:00:51.041" v="142" actId="14100"/>
          <ac:spMkLst>
            <pc:docMk/>
            <pc:sldMk cId="0" sldId="260"/>
            <ac:spMk id="275" creationId="{00000000-0000-0000-0000-000000000000}"/>
          </ac:spMkLst>
        </pc:spChg>
      </pc:sldChg>
      <pc:sldChg chg="modSp mod">
        <pc:chgData name="Tejas Agnihotri" userId="f51c700d861e76ff" providerId="LiveId" clId="{A9637DFA-B8A3-47C9-A802-BA7EF1C0863C}" dt="2023-11-23T17:52:45.839" v="0" actId="113"/>
        <pc:sldMkLst>
          <pc:docMk/>
          <pc:sldMk cId="0" sldId="285"/>
        </pc:sldMkLst>
        <pc:spChg chg="mod">
          <ac:chgData name="Tejas Agnihotri" userId="f51c700d861e76ff" providerId="LiveId" clId="{A9637DFA-B8A3-47C9-A802-BA7EF1C0863C}" dt="2023-11-23T17:52:45.839" v="0" actId="113"/>
          <ac:spMkLst>
            <pc:docMk/>
            <pc:sldMk cId="0" sldId="285"/>
            <ac:spMk id="439" creationId="{00000000-0000-0000-0000-000000000000}"/>
          </ac:spMkLst>
        </pc:spChg>
      </pc:sldChg>
      <pc:sldChg chg="modSp mod">
        <pc:chgData name="Tejas Agnihotri" userId="f51c700d861e76ff" providerId="LiveId" clId="{A9637DFA-B8A3-47C9-A802-BA7EF1C0863C}" dt="2023-12-02T06:20:27.945" v="230" actId="20577"/>
        <pc:sldMkLst>
          <pc:docMk/>
          <pc:sldMk cId="0" sldId="286"/>
        </pc:sldMkLst>
        <pc:spChg chg="mod">
          <ac:chgData name="Tejas Agnihotri" userId="f51c700d861e76ff" providerId="LiveId" clId="{A9637DFA-B8A3-47C9-A802-BA7EF1C0863C}" dt="2023-11-23T17:52:55.517" v="1" actId="113"/>
          <ac:spMkLst>
            <pc:docMk/>
            <pc:sldMk cId="0" sldId="286"/>
            <ac:spMk id="445" creationId="{00000000-0000-0000-0000-000000000000}"/>
          </ac:spMkLst>
        </pc:spChg>
        <pc:spChg chg="mod">
          <ac:chgData name="Tejas Agnihotri" userId="f51c700d861e76ff" providerId="LiveId" clId="{A9637DFA-B8A3-47C9-A802-BA7EF1C0863C}" dt="2023-12-02T06:20:27.945" v="230" actId="20577"/>
          <ac:spMkLst>
            <pc:docMk/>
            <pc:sldMk cId="0" sldId="286"/>
            <ac:spMk id="446" creationId="{00000000-0000-0000-0000-000000000000}"/>
          </ac:spMkLst>
        </pc:spChg>
      </pc:sldChg>
      <pc:sldChg chg="modSp mod">
        <pc:chgData name="Tejas Agnihotri" userId="f51c700d861e76ff" providerId="LiveId" clId="{A9637DFA-B8A3-47C9-A802-BA7EF1C0863C}" dt="2023-11-23T17:54:38.599" v="3" actId="1076"/>
        <pc:sldMkLst>
          <pc:docMk/>
          <pc:sldMk cId="2694648231" sldId="290"/>
        </pc:sldMkLst>
        <pc:picChg chg="mod">
          <ac:chgData name="Tejas Agnihotri" userId="f51c700d861e76ff" providerId="LiveId" clId="{A9637DFA-B8A3-47C9-A802-BA7EF1C0863C}" dt="2023-11-23T17:54:38.599" v="3" actId="1076"/>
          <ac:picMkLst>
            <pc:docMk/>
            <pc:sldMk cId="2694648231" sldId="290"/>
            <ac:picMk id="5" creationId="{36AA71AC-9175-4810-A26E-A41BA5B59EC5}"/>
          </ac:picMkLst>
        </pc:picChg>
      </pc:sldChg>
      <pc:sldChg chg="addSp delSp modSp new mod modClrScheme chgLayout">
        <pc:chgData name="Tejas Agnihotri" userId="f51c700d861e76ff" providerId="LiveId" clId="{A9637DFA-B8A3-47C9-A802-BA7EF1C0863C}" dt="2023-12-02T06:26:49.991" v="285" actId="20577"/>
        <pc:sldMkLst>
          <pc:docMk/>
          <pc:sldMk cId="676640380" sldId="301"/>
        </pc:sldMkLst>
        <pc:spChg chg="add mod ord">
          <ac:chgData name="Tejas Agnihotri" userId="f51c700d861e76ff" providerId="LiveId" clId="{A9637DFA-B8A3-47C9-A802-BA7EF1C0863C}" dt="2023-12-02T06:26:49.991" v="285" actId="20577"/>
          <ac:spMkLst>
            <pc:docMk/>
            <pc:sldMk cId="676640380" sldId="301"/>
            <ac:spMk id="2" creationId="{28499432-8124-D47F-8291-A25829B35843}"/>
          </ac:spMkLst>
        </pc:spChg>
        <pc:spChg chg="add del mod ord">
          <ac:chgData name="Tejas Agnihotri" userId="f51c700d861e76ff" providerId="LiveId" clId="{A9637DFA-B8A3-47C9-A802-BA7EF1C0863C}" dt="2023-11-27T17:33:54.200" v="13" actId="700"/>
          <ac:spMkLst>
            <pc:docMk/>
            <pc:sldMk cId="676640380" sldId="301"/>
            <ac:spMk id="3" creationId="{93896DA8-23D3-4B43-E74C-43514D7255E3}"/>
          </ac:spMkLst>
        </pc:spChg>
        <pc:spChg chg="add mod ord">
          <ac:chgData name="Tejas Agnihotri" userId="f51c700d861e76ff" providerId="LiveId" clId="{A9637DFA-B8A3-47C9-A802-BA7EF1C0863C}" dt="2023-12-02T06:21:08.567" v="232" actId="27636"/>
          <ac:spMkLst>
            <pc:docMk/>
            <pc:sldMk cId="676640380" sldId="301"/>
            <ac:spMk id="4" creationId="{45675648-8685-3668-2283-D45F0BF134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a2776e8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29a2776e8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a2776e8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29a2776e84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a2776e84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29a2776e84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a2776e8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29a2776e8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0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26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7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3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37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3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38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0" name="Google Shape;200;p39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39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3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40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09" name="Google Shape;209;p40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40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12" name="Google Shape;212;p40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0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15" name="Google Shape;215;p40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6" name="Google Shape;216;p40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40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4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4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Google Shape;41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9" name="Google Shape;49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9" name="Google Shape;69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7" name="Google Shape;77;p30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1" name="Google Shape;101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4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3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1" name="Google Shape;111;p34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3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9" name="Google Shape;139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7" name="Google Shape;147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8" name="Google Shape;148;p36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50" name="Google Shape;150;p36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" descr="https://lh7-us.googleusercontent.com/lgCYn3Y42D-xWyHmttdwU0Jp8kgbbMKsFqVztPgPMiCP_csOx_e4n7M2uEHVjOxdYae4XiNZam2ysgUJWWyuv2IfYGdoBYLKPbIYmF9WuKfoBdsg5yvV63Jiewq3CYTDA1pAgKsKsfX2kXqQIr2_nA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30" y="566078"/>
            <a:ext cx="1714917" cy="54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754" y="1297005"/>
            <a:ext cx="8876492" cy="4263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>
            <a:noFill/>
          </a:ln>
          <a:effectLst>
            <a:outerShdw blurRad="149987" dist="250190" dir="8460000" algn="ctr">
              <a:srgbClr val="000000">
                <a:alpha val="27450"/>
              </a:srgbClr>
            </a:outerShdw>
            <a:reflection stA="33000" endPos="28000" dist="5000" dir="5400000" sy="-100000" algn="bl" rotWithShape="0"/>
          </a:effec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Data Visualization</a:t>
            </a:r>
            <a:endParaRPr/>
          </a:p>
        </p:txBody>
      </p:sp>
      <p:sp>
        <p:nvSpPr>
          <p:cNvPr id="314" name="Google Shape;314;p11"/>
          <p:cNvSpPr txBox="1">
            <a:spLocks noGrp="1"/>
          </p:cNvSpPr>
          <p:nvPr>
            <p:ph type="body" idx="1"/>
          </p:nvPr>
        </p:nvSpPr>
        <p:spPr>
          <a:xfrm>
            <a:off x="1154954" y="2523670"/>
            <a:ext cx="4825158" cy="34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almost same data for industrial risk &amp; credibility.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more data for high risk in management risk.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more data we have for low risk in financial flexibility.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almost same data for low &amp; high competitiveness.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more data for high risk in operating risk.</a:t>
            </a:r>
            <a:endParaRPr/>
          </a:p>
        </p:txBody>
      </p:sp>
      <p:pic>
        <p:nvPicPr>
          <p:cNvPr id="315" name="Google Shape;315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01678" y="2364203"/>
            <a:ext cx="4944651" cy="365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Data Visualization</a:t>
            </a:r>
            <a:endParaRPr/>
          </a:p>
        </p:txBody>
      </p:sp>
      <p:sp>
        <p:nvSpPr>
          <p:cNvPr id="321" name="Google Shape;321;p12"/>
          <p:cNvSpPr txBox="1">
            <a:spLocks noGrp="1"/>
          </p:cNvSpPr>
          <p:nvPr>
            <p:ph type="body" idx="1"/>
          </p:nvPr>
        </p:nvSpPr>
        <p:spPr>
          <a:xfrm>
            <a:off x="1154954" y="2975289"/>
            <a:ext cx="4825158" cy="362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 this data set we have 57.2% data belongs to non-bankruptcy &amp; 42.8% data belongs to bankruptcy.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have more observations for non-bankruptcy.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22" name="Google Shape;322;p1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52792" y="2623597"/>
            <a:ext cx="4415674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Data Visualization</a:t>
            </a:r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Credibility &amp; financial_flexibility are correlated with each other.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Competitiveness &amp; financial_flexibility are also correlated with each other.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Credibility &amp; competitiveness are also mostly correlated with each other.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It means the data in the above features are almost have same properties.</a:t>
            </a:r>
            <a:endParaRPr/>
          </a:p>
        </p:txBody>
      </p:sp>
      <p:pic>
        <p:nvPicPr>
          <p:cNvPr id="329" name="Google Shape;329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76962" y="2519884"/>
            <a:ext cx="4905801" cy="374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Industrial Risk by Class</a:t>
            </a:r>
            <a:endParaRPr/>
          </a:p>
        </p:txBody>
      </p:sp>
      <p:sp>
        <p:nvSpPr>
          <p:cNvPr id="335" name="Google Shape;335;p14"/>
          <p:cNvSpPr txBox="1">
            <a:spLocks noGrp="1"/>
          </p:cNvSpPr>
          <p:nvPr>
            <p:ph type="body" idx="1"/>
          </p:nvPr>
        </p:nvSpPr>
        <p:spPr>
          <a:xfrm>
            <a:off x="1083272" y="2796674"/>
            <a:ext cx="4825158" cy="333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industrial risk is high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industrial risk is low &amp; medium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36" name="Google Shape;336;p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3571" y="2613547"/>
            <a:ext cx="5062361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Management Risk by Class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body" idx="1"/>
          </p:nvPr>
        </p:nvSpPr>
        <p:spPr>
          <a:xfrm>
            <a:off x="1073113" y="2960929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management risk is high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 When management risk is low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43" name="Google Shape;343;p1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26674" y="2439062"/>
            <a:ext cx="4958591" cy="44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Financial flexibility by Class</a:t>
            </a:r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body" idx="1"/>
          </p:nvPr>
        </p:nvSpPr>
        <p:spPr>
          <a:xfrm>
            <a:off x="1083273" y="2613547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financial flexibility is low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financial flexibility is high &amp; medium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50" name="Google Shape;350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3571" y="2423764"/>
            <a:ext cx="5315577" cy="431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Credibility by Class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body" idx="1"/>
          </p:nvPr>
        </p:nvSpPr>
        <p:spPr>
          <a:xfrm>
            <a:off x="1083273" y="2613547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credibility</a:t>
            </a:r>
            <a:r>
              <a:rPr lang="en-US" b="1"/>
              <a:t> </a:t>
            </a:r>
            <a:r>
              <a:rPr lang="en-US"/>
              <a:t>is low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credibility is high &amp; medium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57" name="Google Shape;357;p1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3571" y="2353425"/>
            <a:ext cx="5089219" cy="457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Competitiveness by Class</a:t>
            </a:r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body" idx="1"/>
          </p:nvPr>
        </p:nvSpPr>
        <p:spPr>
          <a:xfrm>
            <a:off x="1083273" y="2786267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competitiveness</a:t>
            </a:r>
            <a:r>
              <a:rPr lang="en-US" b="1"/>
              <a:t> </a:t>
            </a:r>
            <a:r>
              <a:rPr lang="en-US"/>
              <a:t>is low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competitiveness is high &amp; medium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64" name="Google Shape;364;p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53628" y="2460660"/>
            <a:ext cx="4981881" cy="439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Operating Risk by Class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body" idx="1"/>
          </p:nvPr>
        </p:nvSpPr>
        <p:spPr>
          <a:xfrm>
            <a:off x="1083273" y="2613547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operating risk</a:t>
            </a:r>
            <a:r>
              <a:rPr lang="en-US" b="1"/>
              <a:t> </a:t>
            </a:r>
            <a:r>
              <a:rPr lang="en-US"/>
              <a:t>is high then company goes with 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When operating risk is low company goes with non-bankruptcy.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71" name="Google Shape;371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69688" y="2353424"/>
            <a:ext cx="5406013" cy="44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>
            <a:spLocks noGrp="1"/>
          </p:cNvSpPr>
          <p:nvPr>
            <p:ph type="title"/>
          </p:nvPr>
        </p:nvSpPr>
        <p:spPr>
          <a:xfrm>
            <a:off x="750772" y="762000"/>
            <a:ext cx="9165595" cy="91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Histograms for ‘industrial_risk’ and ‘management_risk’ </a:t>
            </a:r>
            <a:endParaRPr b="1"/>
          </a:p>
        </p:txBody>
      </p:sp>
      <p:sp>
        <p:nvSpPr>
          <p:cNvPr id="377" name="Google Shape;377;p20"/>
          <p:cNvSpPr txBox="1">
            <a:spLocks noGrp="1"/>
          </p:cNvSpPr>
          <p:nvPr>
            <p:ph type="body" idx="2"/>
          </p:nvPr>
        </p:nvSpPr>
        <p:spPr>
          <a:xfrm>
            <a:off x="6503988" y="2581241"/>
            <a:ext cx="4825159" cy="33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Most of the </a:t>
            </a:r>
            <a:r>
              <a:rPr lang="en-US" b="1"/>
              <a:t>industrial_risk</a:t>
            </a:r>
            <a:r>
              <a:rPr lang="en-US"/>
              <a:t> count is equal to 80 or the high risk count is more compare to other two. 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 the </a:t>
            </a:r>
            <a:r>
              <a:rPr lang="en-US" b="1"/>
              <a:t>management_risk</a:t>
            </a:r>
            <a:r>
              <a:rPr lang="en-US"/>
              <a:t>, there is a high risk count of around 120 compared to low and medium risk which has count between 60-70.</a:t>
            </a:r>
            <a:endParaRPr/>
          </a:p>
        </p:txBody>
      </p:sp>
      <p:pic>
        <p:nvPicPr>
          <p:cNvPr id="378" name="Google Shape;37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0772" y="2581241"/>
            <a:ext cx="5544888" cy="318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4000" b="1"/>
              <a:t>Bankruptcy Prevention Project</a:t>
            </a:r>
            <a:endParaRPr sz="4000" b="1"/>
          </a:p>
        </p:txBody>
      </p:sp>
      <p:sp>
        <p:nvSpPr>
          <p:cNvPr id="256" name="Google Shape;256;p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 b="1" dirty="0"/>
              <a:t>Project Team Members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dirty="0"/>
              <a:t>1. Vrushali Jadhav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dirty="0"/>
              <a:t>2. Sonali </a:t>
            </a:r>
            <a:r>
              <a:rPr lang="en-US" dirty="0" err="1"/>
              <a:t>Gajbhiye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dirty="0"/>
              <a:t>3. Tejas A G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dirty="0"/>
              <a:t>4. Chetan More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dirty="0"/>
              <a:t>5. Sandeep C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Google Shape;257;p2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6208712" y="2603500"/>
                <a:ext cx="4825159" cy="341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920"/>
                  <a:buChar char="►"/>
                </a:pPr>
                <a:r>
                  <a:rPr lang="en-US" sz="2400" b="1" dirty="0"/>
                  <a:t>Project Lead By</a:t>
                </a:r>
                <a:endParaRPr lang="en-US" dirty="0"/>
              </a:p>
              <a:p>
                <a:pPr marL="342900" lvl="0" indent="-22098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920"/>
                  <a:buNone/>
                </a:pPr>
                <a:endParaRPr lang="en-US" sz="2400" dirty="0"/>
              </a:p>
              <a:p>
                <a:pPr marL="34290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920"/>
                  <a:buFont typeface="Noto Sans Symbols"/>
                  <a:buChar char="▪"/>
                </a:pPr>
                <a:r>
                  <a:rPr lang="en-US" sz="2400" dirty="0"/>
                  <a:t> Karthik </a:t>
                </a:r>
                <a:r>
                  <a:rPr lang="en-US" sz="2400" dirty="0" err="1"/>
                  <a:t>Muskula</a:t>
                </a:r>
                <a:r>
                  <a:rPr lang="en-US" sz="2400" dirty="0"/>
                  <a:t> </a:t>
                </a:r>
                <a:endParaRPr lang="en-US" dirty="0"/>
              </a:p>
              <a:p>
                <a:pPr marL="342900" lvl="0" indent="-251459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  <a:p>
                <a:pPr marL="34290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920"/>
                  <a:buChar char="►"/>
                </a:pPr>
                <a:r>
                  <a:rPr lang="en-US" sz="2400" b="1" dirty="0"/>
                  <a:t>Date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ar-AE" sz="2400" b="1" dirty="0"/>
                  <a:t> </a:t>
                </a:r>
                <a:r>
                  <a:rPr lang="en-US" sz="2400" b="1" dirty="0">
                    <a:latin typeface="Bahnschrift SemiLight" panose="020B0502040204020203" pitchFamily="34" charset="0"/>
                  </a:rPr>
                  <a:t>Nov 2023</a:t>
                </a:r>
                <a:endParaRPr lang="en-US" i="1" dirty="0">
                  <a:latin typeface="Bahnschrift SemiLight" panose="020B0502040204020203" pitchFamily="34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dirty="0"/>
              </a:p>
            </p:txBody>
          </p:sp>
        </mc:Choice>
        <mc:Fallback>
          <p:sp>
            <p:nvSpPr>
              <p:cNvPr id="257" name="Google Shape;25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6208712" y="2603500"/>
                <a:ext cx="4825159" cy="3416300"/>
              </a:xfrm>
              <a:prstGeom prst="rect">
                <a:avLst/>
              </a:prstGeom>
              <a:blipFill>
                <a:blip r:embed="rId3"/>
                <a:stretch>
                  <a:fillRect l="-1263" t="-1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>
            <a:spLocks noGrp="1"/>
          </p:cNvSpPr>
          <p:nvPr>
            <p:ph type="title"/>
          </p:nvPr>
        </p:nvSpPr>
        <p:spPr>
          <a:xfrm>
            <a:off x="711200" y="736600"/>
            <a:ext cx="9205167" cy="9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Histograms for ‘financial_flexibility’ and ‘credibility’</a:t>
            </a:r>
            <a:endParaRPr b="1"/>
          </a:p>
        </p:txBody>
      </p:sp>
      <p:pic>
        <p:nvPicPr>
          <p:cNvPr id="384" name="Google Shape;384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641600"/>
            <a:ext cx="5486400" cy="2991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1"/>
          <p:cNvSpPr txBox="1">
            <a:spLocks noGrp="1"/>
          </p:cNvSpPr>
          <p:nvPr>
            <p:ph type="body" idx="2"/>
          </p:nvPr>
        </p:nvSpPr>
        <p:spPr>
          <a:xfrm>
            <a:off x="955992" y="2784004"/>
            <a:ext cx="4825159" cy="299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There is a more count of low risk in </a:t>
            </a:r>
            <a:r>
              <a:rPr lang="en-US" b="1" dirty="0" err="1"/>
              <a:t>finiancial_flexibility</a:t>
            </a:r>
            <a:r>
              <a:rPr lang="en-US" dirty="0"/>
              <a:t>.</a:t>
            </a: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In </a:t>
            </a:r>
            <a:r>
              <a:rPr lang="en-US" b="1" dirty="0"/>
              <a:t>credibility</a:t>
            </a:r>
            <a:r>
              <a:rPr lang="en-US" dirty="0"/>
              <a:t>, the count of low risk has around 100 and the counts of low and medium risk are between 70-80.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title"/>
          </p:nvPr>
        </p:nvSpPr>
        <p:spPr>
          <a:xfrm>
            <a:off x="673100" y="664944"/>
            <a:ext cx="9243267" cy="101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Histograms for ‘competitiveness’ and ‘operating risk’</a:t>
            </a:r>
            <a:endParaRPr/>
          </a:p>
        </p:txBody>
      </p:sp>
      <p:sp>
        <p:nvSpPr>
          <p:cNvPr id="391" name="Google Shape;391;p22"/>
          <p:cNvSpPr txBox="1">
            <a:spLocks noGrp="1"/>
          </p:cNvSpPr>
          <p:nvPr>
            <p:ph type="body" idx="1"/>
          </p:nvPr>
        </p:nvSpPr>
        <p:spPr>
          <a:xfrm>
            <a:off x="1154954" y="2776755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 </a:t>
            </a:r>
            <a:r>
              <a:rPr lang="en-US" b="1"/>
              <a:t>competitiveness</a:t>
            </a:r>
            <a:r>
              <a:rPr lang="en-US"/>
              <a:t>, there is almost equal count of low risk and as well as high risk</a:t>
            </a:r>
            <a:r>
              <a:rPr lang="en-US" b="1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is high risk count in </a:t>
            </a:r>
            <a:r>
              <a:rPr lang="en-US" b="1"/>
              <a:t>operating_risk</a:t>
            </a:r>
            <a:r>
              <a:rPr lang="en-US"/>
              <a:t>.</a:t>
            </a:r>
            <a:endParaRPr/>
          </a:p>
        </p:txBody>
      </p:sp>
      <p:pic>
        <p:nvPicPr>
          <p:cNvPr id="392" name="Google Shape;392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0112" y="2849078"/>
            <a:ext cx="5588261" cy="303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Insights from the EDA</a:t>
            </a:r>
            <a:endParaRPr b="1"/>
          </a:p>
        </p:txBody>
      </p:sp>
      <p:sp>
        <p:nvSpPr>
          <p:cNvPr id="405" name="Google Shape;405;p2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There is no any null entries &amp; outliers in the data, so we have clean data.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We have more observations for non-bankruptcy class than bankruptcy.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Credibility, competitiveness &amp; </a:t>
            </a:r>
            <a:r>
              <a:rPr lang="en-US" dirty="0" err="1"/>
              <a:t>financial_flexibility</a:t>
            </a:r>
            <a:r>
              <a:rPr lang="en-US" dirty="0"/>
              <a:t> have correlation as mentioned above.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When </a:t>
            </a:r>
            <a:r>
              <a:rPr lang="en-US" dirty="0" err="1"/>
              <a:t>industrial_risk</a:t>
            </a:r>
            <a:r>
              <a:rPr lang="en-US" dirty="0"/>
              <a:t>, </a:t>
            </a:r>
            <a:r>
              <a:rPr lang="en-US" dirty="0" err="1"/>
              <a:t>management_risk</a:t>
            </a:r>
            <a:r>
              <a:rPr lang="en-US" dirty="0"/>
              <a:t>, </a:t>
            </a:r>
            <a:r>
              <a:rPr lang="en-US" dirty="0" err="1"/>
              <a:t>operating_risk</a:t>
            </a:r>
            <a:r>
              <a:rPr lang="en-US" dirty="0"/>
              <a:t> is high, then company goes with bankruptcy 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When </a:t>
            </a:r>
            <a:r>
              <a:rPr lang="en-US" dirty="0" err="1"/>
              <a:t>financial_flexibility</a:t>
            </a:r>
            <a:r>
              <a:rPr lang="en-US" dirty="0"/>
              <a:t>, credibility, competitiveness is low then company goes with bankruptcy. </a:t>
            </a: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a2776e84c_0_0"/>
          <p:cNvSpPr txBox="1">
            <a:spLocks noGrp="1"/>
          </p:cNvSpPr>
          <p:nvPr>
            <p:ph type="ctrTitle"/>
          </p:nvPr>
        </p:nvSpPr>
        <p:spPr>
          <a:xfrm>
            <a:off x="1683150" y="2262800"/>
            <a:ext cx="88257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600" b="1"/>
              <a:t>MODEL BUILDING</a:t>
            </a:r>
            <a:endParaRPr sz="56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4A90-0E5C-464E-BBB7-660C5235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79FD3-BFE8-41BC-B6C6-2A790228D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954" y="3429000"/>
            <a:ext cx="8825659" cy="2873829"/>
          </a:xfrm>
        </p:spPr>
        <p:txBody>
          <a:bodyPr>
            <a:normAutofit lnSpcReduction="10000"/>
          </a:bodyPr>
          <a:lstStyle/>
          <a:p>
            <a:pPr lvl="0" indent="-349250">
              <a:buClr>
                <a:schemeClr val="accent1">
                  <a:lumMod val="60000"/>
                  <a:lumOff val="40000"/>
                </a:schemeClr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dk1"/>
                </a:solidFill>
              </a:rPr>
              <a:t>Divide the dataset in two subset one for Training the model and another for Testing the performance.</a:t>
            </a:r>
          </a:p>
          <a:p>
            <a:pPr lvl="0" indent="-326390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dk1"/>
                </a:solidFill>
              </a:rPr>
              <a:t>The common split ratio which is 80% for Training and 20% for Testing (Mention “</a:t>
            </a:r>
            <a:r>
              <a:rPr lang="en-US" sz="2000" dirty="0" err="1">
                <a:solidFill>
                  <a:schemeClr val="dk1"/>
                </a:solidFill>
              </a:rPr>
              <a:t>test_size</a:t>
            </a:r>
            <a:r>
              <a:rPr lang="en-US" sz="2000" dirty="0">
                <a:solidFill>
                  <a:schemeClr val="dk1"/>
                </a:solidFill>
              </a:rPr>
              <a:t>=0.2”).</a:t>
            </a:r>
          </a:p>
          <a:p>
            <a:pPr lvl="0" indent="-326390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</a:rPr>
              <a:t>The importance of data splitting for evaluating how well the model for generalize the new or unseen data.</a:t>
            </a:r>
          </a:p>
          <a:p>
            <a:pPr lvl="0" indent="-326390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</a:rPr>
              <a:t>Mention “</a:t>
            </a:r>
            <a:r>
              <a:rPr lang="en-US" sz="1900" dirty="0" err="1">
                <a:solidFill>
                  <a:schemeClr val="dk1"/>
                </a:solidFill>
              </a:rPr>
              <a:t>random_state</a:t>
            </a:r>
            <a:r>
              <a:rPr lang="en-US" sz="1900" dirty="0">
                <a:solidFill>
                  <a:schemeClr val="dk1"/>
                </a:solidFill>
              </a:rPr>
              <a:t> = 42” setting the random state ensures the reproducibility ,meaning that running the code multiple times will produce the same split.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286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a2776e84c_0_2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Model Selection(code overview)</a:t>
            </a:r>
            <a:endParaRPr b="1" dirty="0"/>
          </a:p>
        </p:txBody>
      </p:sp>
      <p:sp>
        <p:nvSpPr>
          <p:cNvPr id="440" name="Google Shape;440;g29a2776e84c_0_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# Model selection and training: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from </a:t>
            </a: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sklearn.linear_model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 import </a:t>
            </a: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LogisticRegression</a:t>
            </a:r>
            <a:endParaRPr lang="en-US" sz="19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# Now you can use Logistic Regression algorithm,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model =  </a:t>
            </a: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LogisticRegression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()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model.fit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X_train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-US" sz="1900" dirty="0" err="1">
                <a:solidFill>
                  <a:schemeClr val="dk1"/>
                </a:solidFill>
                <a:highlight>
                  <a:schemeClr val="lt1"/>
                </a:highlight>
              </a:rPr>
              <a:t>Y_train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FFFF00"/>
              </a:solidFill>
              <a:highlight>
                <a:srgbClr val="000000"/>
              </a:highlight>
            </a:endParaRPr>
          </a:p>
          <a:p>
            <a:pPr marL="0" marR="381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it-IT" sz="1900" dirty="0">
                <a:solidFill>
                  <a:srgbClr val="FF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LogisticRegression()</a:t>
            </a:r>
          </a:p>
          <a:p>
            <a:pPr marL="0" marR="25400" indent="0" algn="ctr">
              <a:lnSpc>
                <a:spcPct val="115000"/>
              </a:lnSpc>
              <a:spcBef>
                <a:spcPts val="200"/>
              </a:spcBef>
              <a:buClr>
                <a:schemeClr val="dk1"/>
              </a:buClr>
              <a:buSzPts val="1100"/>
              <a:buNone/>
            </a:pPr>
            <a:r>
              <a:rPr lang="it-IT" sz="1900" dirty="0">
                <a:solidFill>
                  <a:srgbClr val="FF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LogisticRegression(random_state=42)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9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a2776e84c_0_2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Insights of Model Selection</a:t>
            </a:r>
            <a:endParaRPr b="1" dirty="0"/>
          </a:p>
        </p:txBody>
      </p:sp>
      <p:sp>
        <p:nvSpPr>
          <p:cNvPr id="446" name="Google Shape;446;g29a2776e84c_0_2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4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Features (x) and target variable (y) are separated with an 80-20 train-test-split.</a:t>
            </a:r>
          </a:p>
          <a:p>
            <a:pPr marL="457200" lvl="0" indent="-364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Logistic Regression is chosen for model building.</a:t>
            </a:r>
          </a:p>
          <a:p>
            <a:pPr marL="457200" lvl="0" indent="-364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Logistic Regression model is trained on the training data using the fit method.</a:t>
            </a:r>
          </a:p>
          <a:p>
            <a:pPr marL="457200" lvl="0" indent="-364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We have trained and tested the dataset with all the classification algorithms and with the basis of </a:t>
            </a:r>
            <a:r>
              <a:rPr lang="en-US" sz="1900" dirty="0" err="1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accuracy_score</a:t>
            </a:r>
            <a:r>
              <a:rPr lang="en-US" sz="1900" dirty="0">
                <a:solidFill>
                  <a:schemeClr val="dk1"/>
                </a:solidFill>
                <a:highlight>
                  <a:srgbClr val="F7F7F8"/>
                </a:highlight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and confusion matrix scores we have chosen Logistic Regression classifier for the final Model deployment.</a:t>
            </a: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900" dirty="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Logistic Regression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1.0</a:t>
            </a:r>
          </a:p>
          <a:p>
            <a:r>
              <a:rPr lang="en-IN" b="1" dirty="0"/>
              <a:t>F1 Score : 1.0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1.0</a:t>
            </a:r>
            <a:endParaRPr lang="en-IN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CE1F37D-CBD6-11DE-2961-ED933760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61" y="2309816"/>
            <a:ext cx="4831406" cy="41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4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KNN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0.98</a:t>
            </a:r>
          </a:p>
          <a:p>
            <a:r>
              <a:rPr lang="en-IN" b="1" dirty="0"/>
              <a:t>F1 Score : 0.98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A35C0-F47B-4EC2-A514-21038565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21" y="2402198"/>
            <a:ext cx="4825158" cy="41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1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Decision Tree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0.95</a:t>
            </a:r>
          </a:p>
          <a:p>
            <a:r>
              <a:rPr lang="en-IN" b="1" dirty="0"/>
              <a:t>F1 Score : 0.95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0.91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55626-E83C-4DD9-BDAE-A2A0FE7E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4436"/>
            <a:ext cx="4825158" cy="41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Contents</a:t>
            </a:r>
            <a:endParaRPr b="1"/>
          </a:p>
        </p:txBody>
      </p:sp>
      <p:sp>
        <p:nvSpPr>
          <p:cNvPr id="263" name="Google Shape;263;p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What is Bankruptcy?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Business Objective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Data set Details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EDA (Exploratory Data Analysis)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Visualization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Model Building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Model Evaluation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Deployment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Challenges Faced During Project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dirty="0"/>
          </a:p>
        </p:txBody>
      </p:sp>
      <p:pic>
        <p:nvPicPr>
          <p:cNvPr id="264" name="Google Shape;264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90552" y="2725420"/>
            <a:ext cx="5555201" cy="301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Model Building using Support Vector Machine</a:t>
            </a:r>
            <a:endParaRPr lang="en-IN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1.0</a:t>
            </a:r>
          </a:p>
          <a:p>
            <a:r>
              <a:rPr lang="en-IN" b="1" dirty="0"/>
              <a:t>F1 Score : 0.98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1769D-CB4A-4EED-88E2-06DC73B3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86" y="1839422"/>
            <a:ext cx="2673663" cy="218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A71AC-9175-4810-A26E-A41BA5B5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86" y="2634660"/>
            <a:ext cx="3528382" cy="3051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5001B-506E-42D4-9A01-0AE94F2F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558" y="4160447"/>
            <a:ext cx="2842236" cy="24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8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Random Forest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0.98</a:t>
            </a:r>
          </a:p>
          <a:p>
            <a:r>
              <a:rPr lang="en-IN" b="1" dirty="0"/>
              <a:t>F1 Score : 0.98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0.97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02F5B-1F4F-4613-A885-A0C35C46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90" y="2394984"/>
            <a:ext cx="4933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Naive </a:t>
            </a:r>
            <a:r>
              <a:rPr lang="en-US" sz="3200" b="1" dirty="0" err="1"/>
              <a:t>Baye’s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0.98</a:t>
            </a:r>
          </a:p>
          <a:p>
            <a:r>
              <a:rPr lang="en-IN" b="1" dirty="0"/>
              <a:t>F1 Score : 0.98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F1861-21F6-4843-B4B5-3E9EB018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96" y="2496879"/>
            <a:ext cx="4933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61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015C-FFE5-4DE2-A99D-40A4736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Model Building using XG Boost</a:t>
            </a:r>
            <a:endParaRPr lang="en-IN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5A5A8-7322-409F-942E-36A55024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Score : 0.98</a:t>
            </a:r>
          </a:p>
          <a:p>
            <a:r>
              <a:rPr lang="en-IN" b="1" dirty="0"/>
              <a:t>F1 Score : 0.98</a:t>
            </a:r>
          </a:p>
          <a:p>
            <a:r>
              <a:rPr lang="en-US" b="1" dirty="0"/>
              <a:t>P</a:t>
            </a:r>
            <a:r>
              <a:rPr lang="en-IN" b="1" dirty="0"/>
              <a:t>recision : 1.0</a:t>
            </a:r>
          </a:p>
          <a:p>
            <a:r>
              <a:rPr lang="en-US" b="1" dirty="0"/>
              <a:t>R</a:t>
            </a:r>
            <a:r>
              <a:rPr lang="en-IN" b="1" dirty="0"/>
              <a:t>ecall : 0.97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F087D-2D96-4F50-B1E6-95874F7D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90" y="2387769"/>
            <a:ext cx="4933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B9254A-23EC-5EB3-E9EB-AC5028365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04888"/>
            <a:ext cx="89027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70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a2776e84c_0_0"/>
          <p:cNvSpPr txBox="1">
            <a:spLocks noGrp="1"/>
          </p:cNvSpPr>
          <p:nvPr>
            <p:ph type="ctrTitle"/>
          </p:nvPr>
        </p:nvSpPr>
        <p:spPr>
          <a:xfrm>
            <a:off x="1683150" y="2262800"/>
            <a:ext cx="88257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600" b="1" dirty="0"/>
              <a:t>MODEL DEPLOYMENT</a:t>
            </a:r>
            <a:endParaRPr sz="5600" b="1" dirty="0"/>
          </a:p>
        </p:txBody>
      </p:sp>
    </p:spTree>
    <p:extLst>
      <p:ext uri="{BB962C8B-B14F-4D97-AF65-F5344CB8AC3E}">
        <p14:creationId xmlns:p14="http://schemas.microsoft.com/office/powerpoint/2010/main" val="174215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5BCC3-E08B-4F24-9BA2-DA11797D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9432-8124-D47F-8291-A25829B3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54" y="1386114"/>
            <a:ext cx="8761413" cy="243718"/>
          </a:xfrm>
        </p:spPr>
        <p:txBody>
          <a:bodyPr/>
          <a:lstStyle/>
          <a:p>
            <a:r>
              <a:rPr lang="en-IN" b="1" dirty="0"/>
              <a:t>Challenges </a:t>
            </a:r>
            <a:r>
              <a:rPr lang="en-IN" b="1"/>
              <a:t>Faced During </a:t>
            </a:r>
            <a:r>
              <a:rPr lang="en-IN" b="1" dirty="0"/>
              <a:t>Project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75648-8685-3668-2283-D45F0BF1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438399"/>
            <a:ext cx="9952600" cy="3818467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1.Understand the Data:</a:t>
            </a:r>
            <a:r>
              <a:rPr lang="en-US" sz="1800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 Check for missing values, data types, and the distribution of classes you want to predict, preceding space in the data.</a:t>
            </a:r>
          </a:p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2. Choosing the correct machine learning model: </a:t>
            </a:r>
            <a:r>
              <a:rPr lang="en-US" sz="1800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It is important to choose the right machine learning model for the task.</a:t>
            </a:r>
          </a:p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3.Visualize Results: </a:t>
            </a:r>
            <a:r>
              <a:rPr lang="en-US" sz="1800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Create visualizations to better understand your model's predictions and showcase results.</a:t>
            </a:r>
          </a:p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4. Model Training Challenges: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Issues </a:t>
            </a:r>
            <a:r>
              <a:rPr lang="en-US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related to overfitting, underfitting, and hyperparameter tuning.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Highlight the importance of selecting the right evaluation metric.</a:t>
            </a:r>
          </a:p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5. Deployment: </a:t>
            </a:r>
            <a:r>
              <a:rPr lang="en-US" sz="1800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Error resolved during deployment.</a:t>
            </a:r>
          </a:p>
          <a:p>
            <a:r>
              <a:rPr lang="en-US" sz="1800" b="1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6.Communicate Findings: </a:t>
            </a:r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Century Gothic" panose="020B0502020202020204" pitchFamily="34" charset="0"/>
              </a:rPr>
              <a:t>Summarize your findings, document your process, and communicate your results. This could be in the form of presentation.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64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7023-3DC2-48A6-87ED-8F446AAE0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000" b="1" dirty="0"/>
              <a:t>Thank you</a:t>
            </a:r>
            <a:br>
              <a:rPr lang="en-US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364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1036504" y="1031332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b="1" cap="none" dirty="0"/>
              <a:t>What is Bankruptcy?</a:t>
            </a:r>
            <a:endParaRPr dirty="0"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850154" y="3312160"/>
            <a:ext cx="10325846" cy="32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Bankruptcy is a legal proceeding carried out to free individuals or businesses from their debts.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Creditors still have an opportunity for repayment with the bankruptcy process.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Bankruptcy is handled in federal courts, and rules are outlined in the U.S. Bankruptcy Code.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A bankruptcy will stay on your credit reports for a number of years and make it more difficult to borrow in the future.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>
            <a:spLocks noGrp="1"/>
          </p:cNvSpPr>
          <p:nvPr>
            <p:ph type="ctrTitle"/>
          </p:nvPr>
        </p:nvSpPr>
        <p:spPr>
          <a:xfrm>
            <a:off x="1305680" y="1587267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b="1"/>
              <a:t>Business Problem &amp; Business Objective</a:t>
            </a:r>
            <a:endParaRPr b="1"/>
          </a:p>
        </p:txBody>
      </p:sp>
      <p:sp>
        <p:nvSpPr>
          <p:cNvPr id="283" name="Google Shape;283;p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Business Problem &amp; Business Objective</a:t>
            </a:r>
            <a:endParaRPr b="1"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1"/>
          </p:nvPr>
        </p:nvSpPr>
        <p:spPr>
          <a:xfrm>
            <a:off x="1154954" y="2603499"/>
            <a:ext cx="9221080" cy="343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Business Problem 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70"/>
              <a:buFont typeface="Noto Sans Symbols"/>
              <a:buChar char="❑"/>
            </a:pPr>
            <a:r>
              <a:rPr lang="en-US" sz="1800"/>
              <a:t>To predict the business or a company goes bankrupt or not with different risks factors.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Business Objective 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70"/>
              <a:buFont typeface="Noto Sans Symbols"/>
              <a:buChar char="❑"/>
            </a:pPr>
            <a:r>
              <a:rPr lang="en-US" sz="1800"/>
              <a:t>This is a classification project, since the variable to predict is binary (bankruptcy or non-bankruptcy). The goal here is to model the probability that a business goes bankrupt from different features.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Data Set Details</a:t>
            </a:r>
            <a:endParaRPr b="1"/>
          </a:p>
        </p:txBody>
      </p:sp>
      <p:sp>
        <p:nvSpPr>
          <p:cNvPr id="295" name="Google Shape;295;p8"/>
          <p:cNvSpPr txBox="1">
            <a:spLocks noGrp="1"/>
          </p:cNvSpPr>
          <p:nvPr>
            <p:ph type="body" idx="1"/>
          </p:nvPr>
        </p:nvSpPr>
        <p:spPr>
          <a:xfrm>
            <a:off x="552052" y="2377440"/>
            <a:ext cx="6407013" cy="425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The data file contains 7 features about 250 companies.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The dataset includes the following variables 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industrial_risk: 0=low risk, 0.5=medium risk, 1=high risk.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management_risk: 0=low risk, 0.5=medium risk, 1=high risk.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financial_flexibility: 0=low flexibility, 0.5=medium flexibility, 1=high flexibility.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credibility: 0=low credibility, 0.5=medium credibility, 1=high credibility.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competitiveness: 0=low competitiveness, 0.5=medium competitiveness, 1=high competitiveness.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operating_risk: 0=low risk, 0.5=medium risk, 1=high risk.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Char char="❑"/>
            </a:pPr>
            <a:r>
              <a:rPr lang="en-US"/>
              <a:t>class: bankruptcy, non-bankruptcy (target variable).</a:t>
            </a:r>
            <a:endParaRPr/>
          </a:p>
          <a:p>
            <a:pPr marL="342900" lvl="0" indent="-25831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9065" y="2616021"/>
            <a:ext cx="4833651" cy="377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9727410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b="1"/>
              <a:t>EDA </a:t>
            </a:r>
            <a:br>
              <a:rPr lang="en-US" b="1"/>
            </a:br>
            <a:r>
              <a:rPr lang="en-US" b="1"/>
              <a:t>(Exploratory Data Analysis)</a:t>
            </a:r>
            <a:br>
              <a:rPr lang="en-US"/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Data Visualization</a:t>
            </a:r>
            <a:endParaRPr/>
          </a:p>
        </p:txBody>
      </p:sp>
      <p:sp>
        <p:nvSpPr>
          <p:cNvPr id="307" name="Google Shape;307;p1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Here we used </a:t>
            </a:r>
            <a:r>
              <a:rPr lang="en-US" b="1"/>
              <a:t>Boxplot </a:t>
            </a:r>
            <a:r>
              <a:rPr lang="en-US"/>
              <a:t>to check Outliers 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There are no any outliers in our data.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It means our data is clean &amp; we can perform EDA with the data.</a:t>
            </a:r>
            <a:endParaRPr/>
          </a:p>
        </p:txBody>
      </p:sp>
      <p:pic>
        <p:nvPicPr>
          <p:cNvPr id="308" name="Google Shape;308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08712" y="2532185"/>
            <a:ext cx="5567955" cy="34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1428</Words>
  <Application>Microsoft Office PowerPoint</Application>
  <PresentationFormat>Widescreen</PresentationFormat>
  <Paragraphs>181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Bahnschrift SemiLight</vt:lpstr>
      <vt:lpstr>Roboto</vt:lpstr>
      <vt:lpstr>Arial</vt:lpstr>
      <vt:lpstr>Century Gothic</vt:lpstr>
      <vt:lpstr>Wingdings</vt:lpstr>
      <vt:lpstr>Noto Sans Symbols</vt:lpstr>
      <vt:lpstr>Cambria Math</vt:lpstr>
      <vt:lpstr>Courier New</vt:lpstr>
      <vt:lpstr>Ion Boardroom</vt:lpstr>
      <vt:lpstr>PowerPoint Presentation</vt:lpstr>
      <vt:lpstr>Bankruptcy Prevention Project</vt:lpstr>
      <vt:lpstr>Contents</vt:lpstr>
      <vt:lpstr>What is Bankruptcy?</vt:lpstr>
      <vt:lpstr>Business Problem &amp; Business Objective</vt:lpstr>
      <vt:lpstr>Business Problem &amp; Business Objective</vt:lpstr>
      <vt:lpstr>Data Set Details</vt:lpstr>
      <vt:lpstr>EDA  (Exploratory Data Analysis) </vt:lpstr>
      <vt:lpstr>Data Visualization</vt:lpstr>
      <vt:lpstr>Data Visualization</vt:lpstr>
      <vt:lpstr>Data Visualization</vt:lpstr>
      <vt:lpstr>Data Visualization</vt:lpstr>
      <vt:lpstr>Industrial Risk by Class</vt:lpstr>
      <vt:lpstr>Management Risk by Class</vt:lpstr>
      <vt:lpstr>Financial flexibility by Class</vt:lpstr>
      <vt:lpstr>Credibility by Class</vt:lpstr>
      <vt:lpstr>Competitiveness by Class</vt:lpstr>
      <vt:lpstr>Operating Risk by Class</vt:lpstr>
      <vt:lpstr>Histograms for ‘industrial_risk’ and ‘management_risk’ </vt:lpstr>
      <vt:lpstr>Histograms for ‘financial_flexibility’ and ‘credibility’</vt:lpstr>
      <vt:lpstr>Histograms for ‘competitiveness’ and ‘operating risk’</vt:lpstr>
      <vt:lpstr>Insights from the EDA</vt:lpstr>
      <vt:lpstr>MODEL BUILDING</vt:lpstr>
      <vt:lpstr>Data Preprocessing</vt:lpstr>
      <vt:lpstr>Model Selection(code overview)</vt:lpstr>
      <vt:lpstr>Insights of Model Selection</vt:lpstr>
      <vt:lpstr>Model Building using Logistic Regression</vt:lpstr>
      <vt:lpstr>Model Building using KNN</vt:lpstr>
      <vt:lpstr>Model Building using Decision Tree</vt:lpstr>
      <vt:lpstr>Model Building using Support Vector Machine</vt:lpstr>
      <vt:lpstr>Model Building using Random Forest</vt:lpstr>
      <vt:lpstr>Model Building using Naive Baye’s</vt:lpstr>
      <vt:lpstr>Model Building using XG Boost</vt:lpstr>
      <vt:lpstr>PowerPoint Presentation</vt:lpstr>
      <vt:lpstr>MODEL DEPLOYMENT</vt:lpstr>
      <vt:lpstr>PowerPoint Presentation</vt:lpstr>
      <vt:lpstr>Challenges Faced During Project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Tejas Agnihotri</cp:lastModifiedBy>
  <cp:revision>14</cp:revision>
  <dcterms:created xsi:type="dcterms:W3CDTF">2023-11-03T14:57:01Z</dcterms:created>
  <dcterms:modified xsi:type="dcterms:W3CDTF">2023-12-02T06:26:53Z</dcterms:modified>
</cp:coreProperties>
</file>